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20" autoAdjust="0"/>
  </p:normalViewPr>
  <p:slideViewPr>
    <p:cSldViewPr snapToGrid="0">
      <p:cViewPr varScale="1">
        <p:scale>
          <a:sx n="96" d="100"/>
          <a:sy n="96" d="100"/>
        </p:scale>
        <p:origin x="-197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AEE31-2CEC-435B-9DD0-68D6565400D0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C49D1-A74D-4B11-A60F-5F4F4C07430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D7CB-5BED-4825-80C5-B6AA40431619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AB1F-7957-4C39-BB8B-49EE480FDBC2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0675-5338-481E-BE1C-287A2175A3B8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5118-A664-4FF5-BFEF-BD1B5A1655C2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5C7A-D4F1-483A-9E7E-7BA39EF9F6AD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0B19-13C9-49DB-9437-5EE1037C377F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76FF-9733-4F39-91C4-AB8175971ECE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4748-B459-4842-A8A7-A1D0734DA37B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9A81-0295-46D2-B707-030A5623E791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0AF0-103D-4B2D-B233-66C10D4FB921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5A44-816B-449E-B8D0-EF1C931BAC63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138A-4E45-40B4-84A4-1F8BA637291C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C160-A4EC-431D-A9A3-681085E9C363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09D89-8B44-41A3-A953-FCB8D39EB126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5C24-5E87-4CC5-8C96-AD85980517F9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819C7-5AC5-4A63-9E79-2473385ABD49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ADEB-49D0-44F9-AB05-65ED257B6687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2941AF6-57FD-4E2B-BD90-A045061EDB1D}" type="datetime1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Medi-Shower 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>
                <a:ea typeface="Times New Roman"/>
              </a:rPr>
              <a:t> </a:t>
            </a:r>
            <a:r>
              <a:rPr lang="en-GB" dirty="0" smtClean="0">
                <a:latin typeface="Times New Roman"/>
                <a:ea typeface="Times New Roman"/>
              </a:rPr>
              <a:t/>
            </a:r>
            <a:br>
              <a:rPr lang="en-GB" dirty="0" smtClean="0">
                <a:latin typeface="Times New Roman"/>
                <a:ea typeface="Times New Roman"/>
              </a:rPr>
            </a:br>
            <a:r>
              <a:rPr lang="en-GB" dirty="0" smtClean="0"/>
              <a:t> 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ea typeface="Times New Roman"/>
              </a:rPr>
              <a:t/>
            </a:r>
            <a:br>
              <a:rPr lang="en-GB" dirty="0" smtClean="0">
                <a:ea typeface="Times New Roman"/>
              </a:rPr>
            </a:br>
            <a:r>
              <a:rPr lang="en-GB" dirty="0" smtClean="0">
                <a:latin typeface="Times New Roman"/>
                <a:ea typeface="Times New Roman"/>
              </a:rPr>
              <a:t/>
            </a:r>
            <a:br>
              <a:rPr lang="en-GB" dirty="0" smtClean="0">
                <a:latin typeface="Times New Roman"/>
                <a:ea typeface="Times New Roman"/>
              </a:rPr>
            </a:br>
            <a:r>
              <a:rPr lang="en-GB" dirty="0" err="1" smtClean="0"/>
              <a:t>Medi</a:t>
            </a:r>
            <a:r>
              <a:rPr lang="en-GB" dirty="0" smtClean="0"/>
              <a:t>-Shower </a:t>
            </a:r>
            <a:r>
              <a:rPr lang="en-GB" sz="3200" dirty="0" smtClean="0"/>
              <a:t>TM</a:t>
            </a:r>
            <a:br>
              <a:rPr lang="en-GB" sz="3200" dirty="0" smtClean="0"/>
            </a:br>
            <a:r>
              <a:rPr lang="en-GB" sz="3200" dirty="0" smtClean="0"/>
              <a:t>Future-Thinking Hygiene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025358" y="1398494"/>
            <a:ext cx="1736592" cy="14830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 rot="5400000">
            <a:off x="8966941" y="3179193"/>
            <a:ext cx="3859795" cy="304801"/>
          </a:xfrm>
        </p:spPr>
        <p:txBody>
          <a:bodyPr/>
          <a:lstStyle/>
          <a:p>
            <a:r>
              <a:rPr lang="en-US" dirty="0" err="1" smtClean="0"/>
              <a:t>Medi</a:t>
            </a:r>
            <a:r>
              <a:rPr lang="en-US" dirty="0" smtClean="0"/>
              <a:t>-Shower TM</a:t>
            </a:r>
            <a:endParaRPr lang="en-US" dirty="0"/>
          </a:p>
        </p:txBody>
      </p:sp>
      <p:pic>
        <p:nvPicPr>
          <p:cNvPr id="11" name="Picture 10" descr="MS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07" y="599355"/>
            <a:ext cx="9486128" cy="417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34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Medi</a:t>
            </a:r>
            <a:r>
              <a:rPr lang="en-GB" dirty="0" smtClean="0"/>
              <a:t>-Shower :</a:t>
            </a:r>
            <a:r>
              <a:rPr lang="en-GB" sz="3200" dirty="0" smtClean="0"/>
              <a:t>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The Supporting Scientific Evidence – in brief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lvl="0"/>
            <a:r>
              <a:rPr lang="en-GB" dirty="0" smtClean="0"/>
              <a:t>   </a:t>
            </a:r>
            <a:r>
              <a:rPr lang="en-GB" dirty="0" smtClean="0">
                <a:solidFill>
                  <a:srgbClr val="00B050"/>
                </a:solidFill>
              </a:rPr>
              <a:t>Independent </a:t>
            </a:r>
            <a:r>
              <a:rPr lang="en-GB" dirty="0" err="1" smtClean="0">
                <a:solidFill>
                  <a:srgbClr val="00B050"/>
                </a:solidFill>
              </a:rPr>
              <a:t>Biomaster</a:t>
            </a:r>
            <a:r>
              <a:rPr lang="en-GB" dirty="0" smtClean="0">
                <a:solidFill>
                  <a:srgbClr val="00B050"/>
                </a:solidFill>
              </a:rPr>
              <a:t> </a:t>
            </a:r>
            <a:r>
              <a:rPr lang="en-GB" dirty="0" smtClean="0">
                <a:solidFill>
                  <a:srgbClr val="00B050"/>
                </a:solidFill>
              </a:rPr>
              <a:t>Anti-bacterial </a:t>
            </a:r>
            <a:r>
              <a:rPr lang="en-GB" dirty="0" smtClean="0">
                <a:solidFill>
                  <a:srgbClr val="00B050"/>
                </a:solidFill>
              </a:rPr>
              <a:t>Report </a:t>
            </a:r>
            <a:r>
              <a:rPr lang="en-GB" dirty="0" smtClean="0">
                <a:solidFill>
                  <a:srgbClr val="00B050"/>
                </a:solidFill>
              </a:rPr>
              <a:t>(2)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  </a:t>
            </a:r>
            <a:r>
              <a:rPr lang="en-GB" dirty="0" smtClean="0">
                <a:solidFill>
                  <a:srgbClr val="0070C0"/>
                </a:solidFill>
              </a:rPr>
              <a:t>C-TRIC </a:t>
            </a:r>
            <a:r>
              <a:rPr lang="en-GB" dirty="0" smtClean="0">
                <a:solidFill>
                  <a:srgbClr val="0070C0"/>
                </a:solidFill>
              </a:rPr>
              <a:t>Report </a:t>
            </a:r>
            <a:r>
              <a:rPr lang="en-GB" dirty="0" smtClean="0">
                <a:solidFill>
                  <a:srgbClr val="0070C0"/>
                </a:solidFill>
              </a:rPr>
              <a:t> including </a:t>
            </a:r>
            <a:r>
              <a:rPr lang="en-GB" dirty="0" smtClean="0">
                <a:solidFill>
                  <a:srgbClr val="0070C0"/>
                </a:solidFill>
              </a:rPr>
              <a:t>cover </a:t>
            </a:r>
            <a:r>
              <a:rPr lang="en-GB" dirty="0" smtClean="0">
                <a:solidFill>
                  <a:srgbClr val="0070C0"/>
                </a:solidFill>
              </a:rPr>
              <a:t>letter (3a, 3b)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>
                <a:solidFill>
                  <a:schemeClr val="accent6"/>
                </a:solidFill>
              </a:rPr>
              <a:t>  </a:t>
            </a:r>
            <a:r>
              <a:rPr lang="en-GB" dirty="0" err="1" smtClean="0">
                <a:solidFill>
                  <a:schemeClr val="accent6"/>
                </a:solidFill>
              </a:rPr>
              <a:t>Altnagelvin</a:t>
            </a:r>
            <a:r>
              <a:rPr lang="en-GB" dirty="0" smtClean="0">
                <a:solidFill>
                  <a:schemeClr val="accent6"/>
                </a:solidFill>
              </a:rPr>
              <a:t> Hospital, Co. </a:t>
            </a:r>
            <a:r>
              <a:rPr lang="en-GB" dirty="0" err="1" smtClean="0">
                <a:solidFill>
                  <a:schemeClr val="accent6"/>
                </a:solidFill>
              </a:rPr>
              <a:t>L’Derry</a:t>
            </a:r>
            <a:r>
              <a:rPr lang="en-GB" dirty="0" smtClean="0">
                <a:solidFill>
                  <a:schemeClr val="accent6"/>
                </a:solidFill>
              </a:rPr>
              <a:t> - Clinical trial evidence (4a, 4b)</a:t>
            </a:r>
            <a:endParaRPr lang="en-GB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24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236054"/>
            <a:ext cx="9404723" cy="2443522"/>
          </a:xfrm>
        </p:spPr>
        <p:txBody>
          <a:bodyPr/>
          <a:lstStyle/>
          <a:p>
            <a:pPr lvl="0"/>
            <a:r>
              <a:rPr lang="en-GB" dirty="0" err="1" smtClean="0"/>
              <a:t>Medi</a:t>
            </a:r>
            <a:r>
              <a:rPr lang="en-GB" dirty="0" smtClean="0"/>
              <a:t>-Shower : </a:t>
            </a:r>
            <a:r>
              <a:rPr lang="en-GB" sz="3200" dirty="0" smtClean="0"/>
              <a:t>Future-Thinking Hygiene</a:t>
            </a:r>
            <a:r>
              <a:rPr lang="en-GB" sz="3200" dirty="0" smtClean="0">
                <a:solidFill>
                  <a:srgbClr val="00B050"/>
                </a:solidFill>
              </a:rPr>
              <a:t/>
            </a:r>
            <a:br>
              <a:rPr lang="en-GB" sz="3200" dirty="0" smtClean="0">
                <a:solidFill>
                  <a:srgbClr val="00B050"/>
                </a:solidFill>
              </a:rPr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24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>
                <a:ea typeface="Times New Roman"/>
              </a:rPr>
              <a:t> </a:t>
            </a:r>
            <a:r>
              <a:rPr lang="en-GB" dirty="0" smtClean="0">
                <a:latin typeface="Times New Roman"/>
                <a:ea typeface="Times New Roman"/>
              </a:rPr>
              <a:t/>
            </a:r>
            <a:br>
              <a:rPr lang="en-GB" dirty="0" smtClean="0">
                <a:latin typeface="Times New Roman"/>
                <a:ea typeface="Times New Roman"/>
              </a:rPr>
            </a:br>
            <a:r>
              <a:rPr lang="en-GB" dirty="0" smtClean="0"/>
              <a:t> 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ea typeface="Times New Roman"/>
              </a:rPr>
              <a:t/>
            </a:r>
            <a:br>
              <a:rPr lang="en-GB" dirty="0" smtClean="0">
                <a:ea typeface="Times New Roman"/>
              </a:rPr>
            </a:br>
            <a:r>
              <a:rPr lang="en-GB" dirty="0" smtClean="0">
                <a:latin typeface="Times New Roman"/>
                <a:ea typeface="Times New Roman"/>
              </a:rPr>
              <a:t/>
            </a:r>
            <a:br>
              <a:rPr lang="en-GB" dirty="0" smtClean="0">
                <a:latin typeface="Times New Roman"/>
                <a:ea typeface="Times New Roman"/>
              </a:rPr>
            </a:br>
            <a:r>
              <a:rPr lang="en-GB" dirty="0" err="1" smtClean="0"/>
              <a:t>Medi</a:t>
            </a:r>
            <a:r>
              <a:rPr lang="en-GB" dirty="0" smtClean="0"/>
              <a:t>-Shower </a:t>
            </a:r>
            <a:r>
              <a:rPr lang="en-GB" sz="3200" dirty="0" smtClean="0"/>
              <a:t>TM</a:t>
            </a:r>
            <a:br>
              <a:rPr lang="en-GB" sz="3200" dirty="0" smtClean="0"/>
            </a:br>
            <a:r>
              <a:rPr lang="en-GB" sz="3200" dirty="0" smtClean="0"/>
              <a:t>Future-Thinking Hygiene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847550"/>
            <a:ext cx="8825658" cy="484094"/>
          </a:xfrm>
        </p:spPr>
        <p:txBody>
          <a:bodyPr>
            <a:normAutofit/>
          </a:bodyPr>
          <a:lstStyle/>
          <a:p>
            <a:r>
              <a:rPr lang="en-GB" dirty="0" smtClean="0"/>
              <a:t>A </a:t>
            </a:r>
            <a:r>
              <a:rPr lang="en-GB" dirty="0" err="1" smtClean="0"/>
              <a:t>Multishower</a:t>
            </a:r>
            <a:r>
              <a:rPr lang="en-GB" dirty="0" smtClean="0"/>
              <a:t> </a:t>
            </a:r>
            <a:r>
              <a:rPr lang="en-GB" dirty="0" err="1" smtClean="0"/>
              <a:t>gb</a:t>
            </a:r>
            <a:r>
              <a:rPr lang="en-GB" dirty="0" smtClean="0"/>
              <a:t> </a:t>
            </a:r>
            <a:r>
              <a:rPr lang="en-GB" dirty="0" smtClean="0"/>
              <a:t>LTD product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025358" y="1398494"/>
            <a:ext cx="1736592" cy="14830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 rot="5400000">
            <a:off x="8966941" y="3179193"/>
            <a:ext cx="3859795" cy="304801"/>
          </a:xfrm>
        </p:spPr>
        <p:txBody>
          <a:bodyPr/>
          <a:lstStyle/>
          <a:p>
            <a:r>
              <a:rPr lang="en-US" dirty="0" err="1" smtClean="0"/>
              <a:t>Medi</a:t>
            </a:r>
            <a:r>
              <a:rPr lang="en-US" dirty="0" smtClean="0"/>
              <a:t>-Shower 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34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smtClean="0"/>
              <a:t>    </a:t>
            </a:r>
            <a:r>
              <a:rPr lang="en-GB" dirty="0" smtClean="0"/>
              <a:t>Introductions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Multi-Shower GB is a shower product company who have developed their </a:t>
            </a:r>
            <a:r>
              <a:rPr lang="en-GB" dirty="0" smtClean="0"/>
              <a:t>multi-award </a:t>
            </a:r>
            <a:r>
              <a:rPr lang="en-GB" dirty="0" smtClean="0"/>
              <a:t>winning </a:t>
            </a:r>
            <a:r>
              <a:rPr lang="en-GB" dirty="0" err="1" smtClean="0"/>
              <a:t>hygenic</a:t>
            </a:r>
            <a:r>
              <a:rPr lang="en-GB" dirty="0" smtClean="0"/>
              <a:t> </a:t>
            </a:r>
            <a:r>
              <a:rPr lang="en-GB" dirty="0" err="1" smtClean="0"/>
              <a:t>Medi</a:t>
            </a:r>
            <a:r>
              <a:rPr lang="en-GB" dirty="0" smtClean="0"/>
              <a:t>-Shower to </a:t>
            </a:r>
            <a:r>
              <a:rPr lang="en-GB" dirty="0" smtClean="0"/>
              <a:t>address the microbial problems found </a:t>
            </a:r>
            <a:r>
              <a:rPr lang="en-GB" dirty="0" smtClean="0"/>
              <a:t>with</a:t>
            </a:r>
            <a:r>
              <a:rPr lang="en-GB" dirty="0" smtClean="0"/>
              <a:t>in showering systems in the </a:t>
            </a:r>
            <a:r>
              <a:rPr lang="en-GB" dirty="0" smtClean="0"/>
              <a:t>Health Care Sector</a:t>
            </a:r>
          </a:p>
          <a:p>
            <a:pPr>
              <a:lnSpc>
                <a:spcPct val="150000"/>
              </a:lnSpc>
            </a:pPr>
            <a:r>
              <a:rPr lang="en-GB" dirty="0" err="1" smtClean="0"/>
              <a:t>Medi</a:t>
            </a:r>
            <a:r>
              <a:rPr lang="en-GB" dirty="0" smtClean="0"/>
              <a:t>-Shower has been designed and developed by a Northern </a:t>
            </a:r>
            <a:r>
              <a:rPr lang="en-GB" dirty="0" smtClean="0"/>
              <a:t>Ireland based company specifically </a:t>
            </a:r>
            <a:r>
              <a:rPr lang="en-GB" dirty="0" smtClean="0"/>
              <a:t>for </a:t>
            </a:r>
            <a:r>
              <a:rPr lang="en-GB" dirty="0" smtClean="0"/>
              <a:t>the Health Care </a:t>
            </a:r>
            <a:r>
              <a:rPr lang="en-GB" dirty="0" smtClean="0"/>
              <a:t>Sector.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err="1" smtClean="0"/>
              <a:t>Medi</a:t>
            </a:r>
            <a:r>
              <a:rPr lang="en-GB" dirty="0" smtClean="0"/>
              <a:t>-Shower </a:t>
            </a:r>
            <a:r>
              <a:rPr lang="en-GB" dirty="0" smtClean="0"/>
              <a:t>is manufactured in </a:t>
            </a:r>
            <a:r>
              <a:rPr lang="en-GB" dirty="0" smtClean="0"/>
              <a:t>Northern Ireland.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i="1" dirty="0" smtClean="0">
                <a:solidFill>
                  <a:srgbClr val="FF0000"/>
                </a:solidFill>
              </a:rPr>
              <a:t>... The people</a:t>
            </a:r>
            <a:endParaRPr lang="en-GB" i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 smtClean="0"/>
              <a:t>Mr Christie Allen – Director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Mr James Clarke – Director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325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smtClean="0"/>
              <a:t>  </a:t>
            </a:r>
            <a:r>
              <a:rPr lang="en-GB" dirty="0" smtClean="0"/>
              <a:t>What </a:t>
            </a:r>
            <a:r>
              <a:rPr lang="en-GB" dirty="0" smtClean="0"/>
              <a:t>is ‘</a:t>
            </a:r>
            <a:r>
              <a:rPr lang="en-GB" dirty="0" err="1" smtClean="0"/>
              <a:t>Medi</a:t>
            </a:r>
            <a:r>
              <a:rPr lang="en-GB" dirty="0" smtClean="0"/>
              <a:t>-Shower</a:t>
            </a:r>
            <a:r>
              <a:rPr lang="en-GB" dirty="0" smtClean="0"/>
              <a:t>’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864" y="1717482"/>
            <a:ext cx="9047989" cy="453091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b="1" dirty="0" err="1" smtClean="0"/>
              <a:t>Medi</a:t>
            </a:r>
            <a:r>
              <a:rPr lang="en-GB" b="1" dirty="0" smtClean="0"/>
              <a:t>-Shower</a:t>
            </a:r>
            <a:r>
              <a:rPr lang="en-GB" b="1" dirty="0" smtClean="0"/>
              <a:t> TM </a:t>
            </a:r>
            <a:r>
              <a:rPr lang="en-GB" dirty="0" smtClean="0"/>
              <a:t>is a complete anti-microbial showering system designed specifically for healthcare facilities which includes:</a:t>
            </a:r>
          </a:p>
          <a:p>
            <a:pPr>
              <a:lnSpc>
                <a:spcPct val="150000"/>
              </a:lnSpc>
            </a:pPr>
            <a:r>
              <a:rPr lang="en-GB" i="1" dirty="0" smtClean="0"/>
              <a:t>• Shower head</a:t>
            </a:r>
          </a:p>
          <a:p>
            <a:pPr>
              <a:lnSpc>
                <a:spcPct val="150000"/>
              </a:lnSpc>
            </a:pPr>
            <a:r>
              <a:rPr lang="en-GB" i="1" dirty="0" smtClean="0"/>
              <a:t>• Hose</a:t>
            </a:r>
          </a:p>
          <a:p>
            <a:pPr>
              <a:lnSpc>
                <a:spcPct val="150000"/>
              </a:lnSpc>
            </a:pPr>
            <a:r>
              <a:rPr lang="en-GB" i="1" dirty="0" smtClean="0"/>
              <a:t>• </a:t>
            </a:r>
            <a:r>
              <a:rPr lang="en-GB" i="1" dirty="0" err="1" smtClean="0"/>
              <a:t>Medi</a:t>
            </a:r>
            <a:r>
              <a:rPr lang="en-GB" i="1" dirty="0" smtClean="0"/>
              <a:t>-Flush inserts – 4no. In total colour coded for each quarter</a:t>
            </a:r>
            <a:endParaRPr lang="en-GB" i="1" dirty="0" smtClean="0"/>
          </a:p>
          <a:p>
            <a:pPr>
              <a:lnSpc>
                <a:spcPct val="150000"/>
              </a:lnSpc>
            </a:pPr>
            <a:r>
              <a:rPr lang="en-GB" i="1" dirty="0" smtClean="0"/>
              <a:t>• Quarterly control chart</a:t>
            </a:r>
          </a:p>
          <a:p>
            <a:pPr>
              <a:lnSpc>
                <a:spcPct val="150000"/>
              </a:lnSpc>
            </a:pPr>
            <a:r>
              <a:rPr lang="en-GB" i="1" dirty="0" smtClean="0"/>
              <a:t>• Maintenance keys for changing </a:t>
            </a:r>
            <a:r>
              <a:rPr lang="en-GB" i="1" dirty="0" smtClean="0"/>
              <a:t>inserts</a:t>
            </a:r>
            <a:endParaRPr lang="en-GB" i="1" dirty="0" smtClean="0"/>
          </a:p>
          <a:p>
            <a:pPr>
              <a:lnSpc>
                <a:spcPct val="150000"/>
              </a:lnSpc>
              <a:buNone/>
            </a:pPr>
            <a:r>
              <a:rPr lang="en-GB" i="1" dirty="0" smtClean="0"/>
              <a:t> </a:t>
            </a:r>
          </a:p>
          <a:p>
            <a:pPr>
              <a:buNone/>
            </a:pPr>
            <a:endParaRPr lang="en-GB" i="1" dirty="0" smtClean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24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>
                <a:latin typeface="Arial Narrow" pitchFamily="34" charset="0"/>
              </a:rPr>
              <a:t>‘’For </a:t>
            </a:r>
            <a:r>
              <a:rPr lang="en-GB" i="1" dirty="0" smtClean="0">
                <a:latin typeface="Arial Narrow" pitchFamily="34" charset="0"/>
              </a:rPr>
              <a:t>many years the water industry has had to carry out de-scale and disinfection on a regular basis (frequency dependant on the quality of supply) for the control of bacteria and specifically </a:t>
            </a:r>
            <a:r>
              <a:rPr lang="en-GB" i="1" dirty="0" err="1" smtClean="0">
                <a:latin typeface="Arial Narrow" pitchFamily="34" charset="0"/>
              </a:rPr>
              <a:t>Legionella</a:t>
            </a:r>
            <a:r>
              <a:rPr lang="en-GB" i="1" dirty="0" smtClean="0">
                <a:latin typeface="Arial Narrow" pitchFamily="34" charset="0"/>
              </a:rPr>
              <a:t>. In reality this has been poor in its success in controlling </a:t>
            </a:r>
            <a:r>
              <a:rPr lang="en-GB" i="1" dirty="0" smtClean="0">
                <a:latin typeface="Arial Narrow" pitchFamily="34" charset="0"/>
              </a:rPr>
              <a:t>bio-film </a:t>
            </a:r>
            <a:r>
              <a:rPr lang="en-GB" i="1" dirty="0" smtClean="0">
                <a:latin typeface="Arial Narrow" pitchFamily="34" charset="0"/>
              </a:rPr>
              <a:t>and scale build up. Without physically taking the shower and hose apart the </a:t>
            </a:r>
            <a:r>
              <a:rPr lang="en-GB" i="1" dirty="0" smtClean="0">
                <a:latin typeface="Arial Narrow" pitchFamily="34" charset="0"/>
              </a:rPr>
              <a:t>bio-film </a:t>
            </a:r>
            <a:r>
              <a:rPr lang="en-GB" i="1" dirty="0" smtClean="0">
                <a:latin typeface="Arial Narrow" pitchFamily="34" charset="0"/>
              </a:rPr>
              <a:t>in my opinion will always be there. I have dissected showers having been subjected to regular cleaning and </a:t>
            </a:r>
            <a:r>
              <a:rPr lang="en-GB" i="1" dirty="0" smtClean="0">
                <a:latin typeface="Arial Narrow" pitchFamily="34" charset="0"/>
              </a:rPr>
              <a:t>de-scaling </a:t>
            </a:r>
            <a:r>
              <a:rPr lang="en-GB" i="1" dirty="0" smtClean="0">
                <a:latin typeface="Arial Narrow" pitchFamily="34" charset="0"/>
              </a:rPr>
              <a:t>and found heavy fouling. Also during audits many cleans’ have been falsified and /or missed. All of this is recipe for disaster. In desperation many estates managers have turned to disposal of their shower heads on a regular basis, some monthly, and replace with substandard cheap non WRAS approved heads, ignoring the hoses which is a prime area for </a:t>
            </a:r>
            <a:r>
              <a:rPr lang="en-GB" i="1" dirty="0" smtClean="0">
                <a:latin typeface="Arial Narrow" pitchFamily="34" charset="0"/>
              </a:rPr>
              <a:t>bio-film </a:t>
            </a:r>
            <a:r>
              <a:rPr lang="en-GB" i="1" dirty="0" smtClean="0">
                <a:latin typeface="Arial Narrow" pitchFamily="34" charset="0"/>
              </a:rPr>
              <a:t>build up</a:t>
            </a:r>
            <a:r>
              <a:rPr lang="en-GB" i="1" dirty="0" smtClean="0">
                <a:latin typeface="Arial Narrow" pitchFamily="34" charset="0"/>
              </a:rPr>
              <a:t>.’’</a:t>
            </a:r>
            <a:endParaRPr lang="en-GB" i="1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i="1" dirty="0" smtClean="0">
                <a:solidFill>
                  <a:srgbClr val="00B050"/>
                </a:solidFill>
              </a:rPr>
              <a:t>R</a:t>
            </a:r>
            <a:r>
              <a:rPr lang="en-GB" i="1" dirty="0" smtClean="0">
                <a:solidFill>
                  <a:srgbClr val="00B050"/>
                </a:solidFill>
              </a:rPr>
              <a:t>eference from Water Hygiene Training </a:t>
            </a:r>
            <a:r>
              <a:rPr lang="en-GB" i="1" dirty="0" smtClean="0">
                <a:solidFill>
                  <a:srgbClr val="00B050"/>
                </a:solidFill>
              </a:rPr>
              <a:t>Chairman Simon </a:t>
            </a:r>
            <a:r>
              <a:rPr lang="en-GB" i="1" dirty="0" smtClean="0">
                <a:solidFill>
                  <a:srgbClr val="00B050"/>
                </a:solidFill>
              </a:rPr>
              <a:t>French (1)</a:t>
            </a:r>
            <a:endParaRPr lang="en-GB" i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24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Medi</a:t>
            </a:r>
            <a:r>
              <a:rPr lang="en-GB" dirty="0" smtClean="0"/>
              <a:t>-Shower : The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In contrast the </a:t>
            </a:r>
            <a:r>
              <a:rPr lang="en-GB" dirty="0" err="1" smtClean="0"/>
              <a:t>Medi</a:t>
            </a:r>
            <a:r>
              <a:rPr lang="en-GB" dirty="0" smtClean="0"/>
              <a:t>-Shower shower head delivers water directly through a smooth bore channel to a unique shower exit point –“</a:t>
            </a:r>
            <a:r>
              <a:rPr lang="en-GB" dirty="0" err="1" smtClean="0"/>
              <a:t>Medi</a:t>
            </a:r>
            <a:r>
              <a:rPr lang="en-GB" dirty="0" smtClean="0"/>
              <a:t>-Flush”. </a:t>
            </a:r>
            <a:endParaRPr lang="en-GB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err="1" smtClean="0"/>
              <a:t>Medi</a:t>
            </a:r>
            <a:r>
              <a:rPr lang="en-GB" dirty="0" smtClean="0"/>
              <a:t>-Flush </a:t>
            </a:r>
            <a:r>
              <a:rPr lang="en-GB" dirty="0" smtClean="0"/>
              <a:t>is a colour coded detachable insert which is replaced quarterly with an insert of a different colour. </a:t>
            </a:r>
            <a:endParaRPr lang="en-GB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dirty="0" smtClean="0"/>
              <a:t>The </a:t>
            </a:r>
            <a:r>
              <a:rPr lang="en-GB" dirty="0" err="1" smtClean="0"/>
              <a:t>Medi</a:t>
            </a:r>
            <a:r>
              <a:rPr lang="en-GB" dirty="0" smtClean="0"/>
              <a:t>-Shower colour-coded system offers instant confirmation that cleaning regimes have been implemented.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24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Medi</a:t>
            </a:r>
            <a:r>
              <a:rPr lang="en-GB" dirty="0" smtClean="0"/>
              <a:t>-Shower :</a:t>
            </a:r>
            <a:r>
              <a:rPr lang="en-GB" sz="3200" dirty="0" smtClean="0"/>
              <a:t>Cleaner between Cleans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dirty="0" smtClean="0"/>
              <a:t> -   If a </a:t>
            </a:r>
            <a:r>
              <a:rPr lang="en-GB" dirty="0" smtClean="0"/>
              <a:t>hospital </a:t>
            </a:r>
            <a:r>
              <a:rPr lang="en-GB" dirty="0" smtClean="0"/>
              <a:t>disposes of shower </a:t>
            </a:r>
            <a:r>
              <a:rPr lang="en-GB" dirty="0" smtClean="0"/>
              <a:t>heads and hoses quarterly or gives them a "deep clean," bacteria can </a:t>
            </a:r>
            <a:r>
              <a:rPr lang="en-GB" dirty="0" smtClean="0"/>
              <a:t>develop </a:t>
            </a:r>
            <a:r>
              <a:rPr lang="en-GB" dirty="0" smtClean="0"/>
              <a:t>again to dangerous levels "</a:t>
            </a:r>
            <a:r>
              <a:rPr lang="en-GB" dirty="0" smtClean="0"/>
              <a:t>between </a:t>
            </a:r>
            <a:r>
              <a:rPr lang="en-GB" dirty="0" smtClean="0"/>
              <a:t>cleans". </a:t>
            </a:r>
            <a:endParaRPr lang="en-GB" dirty="0" smtClean="0"/>
          </a:p>
          <a:p>
            <a:pPr>
              <a:lnSpc>
                <a:spcPct val="150000"/>
              </a:lnSpc>
              <a:buNone/>
            </a:pPr>
            <a:r>
              <a:rPr lang="en-GB" dirty="0" smtClean="0"/>
              <a:t> -   With </a:t>
            </a:r>
            <a:r>
              <a:rPr lang="en-GB" dirty="0" err="1" smtClean="0"/>
              <a:t>Medi</a:t>
            </a:r>
            <a:r>
              <a:rPr lang="en-GB" dirty="0" smtClean="0"/>
              <a:t>-Shower there is </a:t>
            </a:r>
            <a:r>
              <a:rPr lang="en-GB" dirty="0" smtClean="0"/>
              <a:t>continual protection from bacteria for up to 5 years. </a:t>
            </a:r>
          </a:p>
          <a:p>
            <a:pPr>
              <a:lnSpc>
                <a:spcPct val="150000"/>
              </a:lnSpc>
              <a:buNone/>
            </a:pPr>
            <a:r>
              <a:rPr lang="en-GB" dirty="0" smtClean="0"/>
              <a:t> </a:t>
            </a:r>
            <a:r>
              <a:rPr lang="en-GB" dirty="0" smtClean="0"/>
              <a:t>-   The </a:t>
            </a:r>
            <a:r>
              <a:rPr lang="en-GB" dirty="0" err="1" smtClean="0"/>
              <a:t>Biomaster</a:t>
            </a:r>
            <a:r>
              <a:rPr lang="en-GB" dirty="0" smtClean="0"/>
              <a:t> </a:t>
            </a:r>
            <a:r>
              <a:rPr lang="en-GB" dirty="0" smtClean="0"/>
              <a:t>anti-microbial silver ion additive is embedded </a:t>
            </a:r>
            <a:r>
              <a:rPr lang="en-GB" dirty="0" smtClean="0"/>
              <a:t>throughout all non-metallic materials in </a:t>
            </a:r>
            <a:r>
              <a:rPr lang="en-GB" dirty="0" smtClean="0"/>
              <a:t>the </a:t>
            </a:r>
            <a:r>
              <a:rPr lang="en-GB" dirty="0" err="1" smtClean="0"/>
              <a:t>Medi</a:t>
            </a:r>
            <a:r>
              <a:rPr lang="en-GB" dirty="0" smtClean="0"/>
              <a:t>-Shower </a:t>
            </a:r>
            <a:r>
              <a:rPr lang="en-GB" dirty="0" smtClean="0"/>
              <a:t>system and cannot </a:t>
            </a:r>
            <a:r>
              <a:rPr lang="en-GB" dirty="0" smtClean="0"/>
              <a:t>scratch or wear </a:t>
            </a:r>
            <a:r>
              <a:rPr lang="en-GB" dirty="0" smtClean="0"/>
              <a:t>off. 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24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Medi</a:t>
            </a:r>
            <a:r>
              <a:rPr lang="en-GB" dirty="0" smtClean="0"/>
              <a:t>-Shower :</a:t>
            </a:r>
            <a:r>
              <a:rPr lang="en-GB" sz="3200" dirty="0" smtClean="0"/>
              <a:t> </a:t>
            </a:r>
            <a:r>
              <a:rPr lang="en-GB" sz="3200" dirty="0" smtClean="0"/>
              <a:t>A Sustainable Product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endParaRPr lang="en-GB" dirty="0" smtClean="0"/>
          </a:p>
          <a:p>
            <a:pPr>
              <a:lnSpc>
                <a:spcPct val="150000"/>
              </a:lnSpc>
              <a:buNone/>
            </a:pPr>
            <a:r>
              <a:rPr lang="en-GB" dirty="0" smtClean="0"/>
              <a:t> -   </a:t>
            </a:r>
            <a:r>
              <a:rPr lang="en-GB" dirty="0" smtClean="0"/>
              <a:t>U</a:t>
            </a:r>
            <a:r>
              <a:rPr lang="en-GB" dirty="0" smtClean="0"/>
              <a:t>sed </a:t>
            </a:r>
            <a:r>
              <a:rPr lang="en-GB" dirty="0" err="1" smtClean="0"/>
              <a:t>Medi</a:t>
            </a:r>
            <a:r>
              <a:rPr lang="en-GB" dirty="0" smtClean="0"/>
              <a:t>-Flush inserts are returned to the manufacturer for recycling, thereby substantially extending the life cycle of the </a:t>
            </a:r>
            <a:r>
              <a:rPr lang="en-GB" dirty="0" err="1" smtClean="0"/>
              <a:t>Medi</a:t>
            </a:r>
            <a:r>
              <a:rPr lang="en-GB" dirty="0" smtClean="0"/>
              <a:t>-Shower </a:t>
            </a:r>
            <a:r>
              <a:rPr lang="en-GB" dirty="0" smtClean="0"/>
              <a:t>head</a:t>
            </a:r>
          </a:p>
          <a:p>
            <a:pPr>
              <a:lnSpc>
                <a:spcPct val="150000"/>
              </a:lnSpc>
              <a:buNone/>
            </a:pPr>
            <a:r>
              <a:rPr lang="en-GB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GB" dirty="0" smtClean="0"/>
              <a:t>-    There is </a:t>
            </a:r>
            <a:r>
              <a:rPr lang="en-GB" dirty="0" smtClean="0">
                <a:solidFill>
                  <a:srgbClr val="00B050"/>
                </a:solidFill>
              </a:rPr>
              <a:t>ZERO WASTE </a:t>
            </a:r>
            <a:r>
              <a:rPr lang="en-GB" dirty="0" smtClean="0"/>
              <a:t>over the 5 year </a:t>
            </a:r>
            <a:r>
              <a:rPr lang="en-GB" dirty="0" err="1" smtClean="0"/>
              <a:t>Medi</a:t>
            </a:r>
            <a:r>
              <a:rPr lang="en-GB" dirty="0" smtClean="0"/>
              <a:t>-Shower </a:t>
            </a:r>
            <a:r>
              <a:rPr lang="en-GB" dirty="0" smtClean="0"/>
              <a:t>lifetime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24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Medi</a:t>
            </a:r>
            <a:r>
              <a:rPr lang="en-GB" dirty="0" smtClean="0"/>
              <a:t>-Shower :</a:t>
            </a:r>
            <a:r>
              <a:rPr lang="en-GB" sz="3200" dirty="0" smtClean="0"/>
              <a:t> </a:t>
            </a:r>
            <a:r>
              <a:rPr lang="en-GB" sz="3200" dirty="0" smtClean="0"/>
              <a:t>A Cost Effective Product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endParaRPr lang="en-GB" dirty="0" smtClean="0"/>
          </a:p>
          <a:p>
            <a:pPr lvl="0">
              <a:lnSpc>
                <a:spcPct val="150000"/>
              </a:lnSpc>
            </a:pPr>
            <a:r>
              <a:rPr lang="en-GB" dirty="0" smtClean="0">
                <a:solidFill>
                  <a:srgbClr val="00B050"/>
                </a:solidFill>
              </a:rPr>
              <a:t>LESS EXPENSIVE </a:t>
            </a:r>
            <a:r>
              <a:rPr lang="en-GB" dirty="0" smtClean="0"/>
              <a:t>- The </a:t>
            </a:r>
            <a:r>
              <a:rPr lang="en-GB" dirty="0" err="1" smtClean="0"/>
              <a:t>Medi</a:t>
            </a:r>
            <a:r>
              <a:rPr lang="en-GB" dirty="0" smtClean="0"/>
              <a:t>-Flush insert is less expensive to replace than an entire standard shower </a:t>
            </a:r>
            <a:r>
              <a:rPr lang="en-GB" dirty="0" smtClean="0"/>
              <a:t>head and hose</a:t>
            </a:r>
            <a:endParaRPr lang="en-GB" dirty="0" smtClean="0"/>
          </a:p>
          <a:p>
            <a:pPr lvl="0">
              <a:lnSpc>
                <a:spcPct val="150000"/>
              </a:lnSpc>
            </a:pPr>
            <a:r>
              <a:rPr lang="en-GB" dirty="0" smtClean="0">
                <a:solidFill>
                  <a:srgbClr val="0070C0"/>
                </a:solidFill>
              </a:rPr>
              <a:t>LESS CHEMICALS </a:t>
            </a:r>
            <a:r>
              <a:rPr lang="en-GB" dirty="0" smtClean="0"/>
              <a:t>- Due </a:t>
            </a:r>
            <a:r>
              <a:rPr lang="en-GB" dirty="0" smtClean="0"/>
              <a:t>to the </a:t>
            </a:r>
            <a:r>
              <a:rPr lang="en-GB" dirty="0" err="1" smtClean="0"/>
              <a:t>Medi</a:t>
            </a:r>
            <a:r>
              <a:rPr lang="en-GB" dirty="0" smtClean="0"/>
              <a:t>-Shower design, fewer chemicals are required during the cleaning </a:t>
            </a:r>
            <a:r>
              <a:rPr lang="en-GB" dirty="0" smtClean="0"/>
              <a:t>process</a:t>
            </a:r>
            <a:endParaRPr lang="en-GB" dirty="0" smtClean="0"/>
          </a:p>
          <a:p>
            <a:pPr lvl="0">
              <a:lnSpc>
                <a:spcPct val="150000"/>
              </a:lnSpc>
            </a:pPr>
            <a:r>
              <a:rPr lang="en-GB" dirty="0" smtClean="0">
                <a:solidFill>
                  <a:schemeClr val="accent6"/>
                </a:solidFill>
              </a:rPr>
              <a:t>LABOUR SAVING </a:t>
            </a:r>
            <a:r>
              <a:rPr lang="en-GB" dirty="0" smtClean="0"/>
              <a:t>- Inserts </a:t>
            </a:r>
            <a:r>
              <a:rPr lang="en-GB" dirty="0" smtClean="0"/>
              <a:t>can be replaced in seconds, saving many man hours in maintenance and </a:t>
            </a:r>
            <a:r>
              <a:rPr lang="en-GB" dirty="0" smtClean="0"/>
              <a:t> deep cleaning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Medi-Shower 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24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ustom 8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C00000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374828</TotalTime>
  <Words>446</Words>
  <Application>Microsoft Office PowerPoint</Application>
  <PresentationFormat>Custom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</vt:lpstr>
      <vt:lpstr>        Medi-Shower TM Future-Thinking Hygiene</vt:lpstr>
      <vt:lpstr>        Medi-Shower TM Future-Thinking Hygiene</vt:lpstr>
      <vt:lpstr>     Introductions</vt:lpstr>
      <vt:lpstr>   What is ‘Medi-Shower’ </vt:lpstr>
      <vt:lpstr>The Problem</vt:lpstr>
      <vt:lpstr>Medi-Shower : The Solution</vt:lpstr>
      <vt:lpstr>Medi-Shower :Cleaner between Cleans</vt:lpstr>
      <vt:lpstr>Medi-Shower : A Sustainable Product</vt:lpstr>
      <vt:lpstr>Medi-Shower : A Cost Effective Product</vt:lpstr>
      <vt:lpstr>Medi-Shower :  The Supporting Scientific Evidence – in brief</vt:lpstr>
      <vt:lpstr>Medi-Shower : Future-Thinking Hygiene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Medi-Shower</dc:title>
  <dc:creator>yvonne huey</dc:creator>
  <cp:lastModifiedBy>Yvonne</cp:lastModifiedBy>
  <cp:revision>13</cp:revision>
  <dcterms:created xsi:type="dcterms:W3CDTF">2014-02-25T22:00:48Z</dcterms:created>
  <dcterms:modified xsi:type="dcterms:W3CDTF">2015-01-27T23:52:56Z</dcterms:modified>
</cp:coreProperties>
</file>